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 Bold" panose="020B0604020202020204" charset="0"/>
      <p:regular r:id="rId18"/>
    </p:embeddedFont>
    <p:embeddedFont>
      <p:font typeface="Franklin Gothic Book" panose="020B0503020102020204" pitchFamily="34" charset="0"/>
      <p:regular r:id="rId19"/>
      <p:italic r:id="rId20"/>
    </p:embeddedFont>
    <p:embeddedFont>
      <p:font typeface="More Sugar" panose="020B0604020202020204" charset="0"/>
      <p:regular r:id="rId21"/>
    </p:embeddedFont>
    <p:embeddedFont>
      <p:font typeface="More Sugar Thin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hoenixajournal.wordpress.com/2012/02/23/thank-you/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12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30.svg"/><Relationship Id="rId4" Type="http://schemas.openxmlformats.org/officeDocument/2006/relationships/image" Target="../media/image26.svg"/><Relationship Id="rId9" Type="http://schemas.openxmlformats.org/officeDocument/2006/relationships/image" Target="../media/image29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tl/hotel-png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ublicdomainpictures.net/es/view-image.php?image=260461&amp;picture=fondo-de-textura-de-plata-aspera" TargetMode="External"/><Relationship Id="rId5" Type="http://schemas.openxmlformats.org/officeDocument/2006/relationships/image" Target="../media/image51.jpg"/><Relationship Id="rId10" Type="http://schemas.openxmlformats.org/officeDocument/2006/relationships/hyperlink" Target="https://openclipart.org/detail/242198/cartoon-concierge" TargetMode="External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56245">
            <a:off x="1862039" y="3014001"/>
            <a:ext cx="14079494" cy="3302281"/>
          </a:xfrm>
          <a:custGeom>
            <a:avLst/>
            <a:gdLst/>
            <a:ahLst/>
            <a:cxnLst/>
            <a:rect l="l" t="t" r="r" b="b"/>
            <a:pathLst>
              <a:path w="14079494" h="3302281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234792">
            <a:off x="3345524" y="3683525"/>
            <a:ext cx="11611903" cy="21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4"/>
              </a:lnSpc>
            </a:pPr>
            <a:r>
              <a:rPr lang="en-US" sz="65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"DATA ANALYSIS OF HOTEL RESERVATIONS CLASSIFICATION"</a:t>
            </a:r>
          </a:p>
        </p:txBody>
      </p:sp>
      <p:sp>
        <p:nvSpPr>
          <p:cNvPr id="5" name="Freeform 5"/>
          <p:cNvSpPr/>
          <p:nvPr/>
        </p:nvSpPr>
        <p:spPr>
          <a:xfrm>
            <a:off x="14776125" y="3080326"/>
            <a:ext cx="3040083" cy="4126348"/>
          </a:xfrm>
          <a:custGeom>
            <a:avLst/>
            <a:gdLst/>
            <a:ahLst/>
            <a:cxnLst/>
            <a:rect l="l" t="t" r="r" b="b"/>
            <a:pathLst>
              <a:path w="3040083" h="4126348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471" r="-60256"/>
            </a:stretch>
          </a:blipFill>
        </p:spPr>
      </p:sp>
      <p:sp>
        <p:nvSpPr>
          <p:cNvPr id="6" name="Freeform 6"/>
          <p:cNvSpPr/>
          <p:nvPr/>
        </p:nvSpPr>
        <p:spPr>
          <a:xfrm rot="-1441925">
            <a:off x="2307982" y="2871172"/>
            <a:ext cx="2630493" cy="2420054"/>
          </a:xfrm>
          <a:custGeom>
            <a:avLst/>
            <a:gdLst/>
            <a:ahLst/>
            <a:cxnLst/>
            <a:rect l="l" t="t" r="r" b="b"/>
            <a:pathLst>
              <a:path w="2630493" h="2420054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364219"/>
            <a:ext cx="2825998" cy="3067569"/>
          </a:xfrm>
          <a:custGeom>
            <a:avLst/>
            <a:gdLst/>
            <a:ahLst/>
            <a:cxnLst/>
            <a:rect l="l" t="t" r="r" b="b"/>
            <a:pathLst>
              <a:path w="2825998" h="3067569">
                <a:moveTo>
                  <a:pt x="0" y="0"/>
                </a:moveTo>
                <a:lnTo>
                  <a:pt x="2825998" y="0"/>
                </a:lnTo>
                <a:lnTo>
                  <a:pt x="2825998" y="3067569"/>
                </a:lnTo>
                <a:lnTo>
                  <a:pt x="0" y="30675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52966" y="7206674"/>
            <a:ext cx="2871846" cy="2617378"/>
          </a:xfrm>
          <a:custGeom>
            <a:avLst/>
            <a:gdLst/>
            <a:ahLst/>
            <a:cxnLst/>
            <a:rect l="l" t="t" r="r" b="b"/>
            <a:pathLst>
              <a:path w="2871846" h="2617378">
                <a:moveTo>
                  <a:pt x="0" y="0"/>
                </a:moveTo>
                <a:lnTo>
                  <a:pt x="2871846" y="0"/>
                </a:lnTo>
                <a:lnTo>
                  <a:pt x="2871846" y="2617378"/>
                </a:lnTo>
                <a:lnTo>
                  <a:pt x="0" y="2617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13300" y="364219"/>
            <a:ext cx="1129565" cy="2535758"/>
          </a:xfrm>
          <a:custGeom>
            <a:avLst/>
            <a:gdLst/>
            <a:ahLst/>
            <a:cxnLst/>
            <a:rect l="l" t="t" r="r" b="b"/>
            <a:pathLst>
              <a:path w="1129565" h="2535758">
                <a:moveTo>
                  <a:pt x="0" y="0"/>
                </a:moveTo>
                <a:lnTo>
                  <a:pt x="1129565" y="0"/>
                </a:lnTo>
                <a:lnTo>
                  <a:pt x="1129565" y="2535758"/>
                </a:lnTo>
                <a:lnTo>
                  <a:pt x="0" y="25357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NISHTHA YADAV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26759" y="6577273"/>
            <a:ext cx="12950054" cy="50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95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“Exploring Booking Patterns, Cancellations, and Customer Behavior”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877019" y="718907"/>
            <a:ext cx="9158928" cy="2764331"/>
          </a:xfrm>
          <a:custGeom>
            <a:avLst/>
            <a:gdLst/>
            <a:ahLst/>
            <a:cxnLst/>
            <a:rect l="l" t="t" r="r" b="b"/>
            <a:pathLst>
              <a:path w="9158928" h="2764331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864238"/>
            <a:ext cx="273633" cy="2388858"/>
          </a:xfrm>
          <a:custGeom>
            <a:avLst/>
            <a:gdLst/>
            <a:ahLst/>
            <a:cxnLst/>
            <a:rect l="l" t="t" r="r" b="b"/>
            <a:pathLst>
              <a:path w="273633" h="2388858">
                <a:moveTo>
                  <a:pt x="0" y="0"/>
                </a:moveTo>
                <a:lnTo>
                  <a:pt x="273633" y="0"/>
                </a:lnTo>
                <a:lnTo>
                  <a:pt x="273633" y="2388858"/>
                </a:lnTo>
                <a:lnTo>
                  <a:pt x="0" y="238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0811040" y="6392913"/>
            <a:ext cx="273633" cy="2388858"/>
          </a:xfrm>
          <a:custGeom>
            <a:avLst/>
            <a:gdLst/>
            <a:ahLst/>
            <a:cxnLst/>
            <a:rect l="l" t="t" r="r" b="b"/>
            <a:pathLst>
              <a:path w="273633" h="2388858">
                <a:moveTo>
                  <a:pt x="273633" y="0"/>
                </a:moveTo>
                <a:lnTo>
                  <a:pt x="0" y="0"/>
                </a:lnTo>
                <a:lnTo>
                  <a:pt x="0" y="2388858"/>
                </a:lnTo>
                <a:lnTo>
                  <a:pt x="273633" y="2388858"/>
                </a:lnTo>
                <a:lnTo>
                  <a:pt x="2736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44855">
            <a:off x="11889986" y="1951262"/>
            <a:ext cx="5400610" cy="5887524"/>
          </a:xfrm>
          <a:custGeom>
            <a:avLst/>
            <a:gdLst/>
            <a:ahLst/>
            <a:cxnLst/>
            <a:rect l="l" t="t" r="r" b="b"/>
            <a:pathLst>
              <a:path w="5400610" h="5887524">
                <a:moveTo>
                  <a:pt x="0" y="0"/>
                </a:moveTo>
                <a:lnTo>
                  <a:pt x="5400610" y="0"/>
                </a:lnTo>
                <a:lnTo>
                  <a:pt x="5400610" y="5887525"/>
                </a:lnTo>
                <a:lnTo>
                  <a:pt x="0" y="5887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2490" y="1275503"/>
            <a:ext cx="7366917" cy="181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20"/>
              </a:lnSpc>
            </a:pPr>
            <a:r>
              <a:rPr lang="en-US" sz="7285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 VISUALIZATION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9028" y="3573783"/>
            <a:ext cx="7324972" cy="1606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70"/>
              </a:lnSpc>
            </a:pPr>
            <a:r>
              <a:rPr lang="en-US" sz="2800" b="1" dirty="0">
                <a:solidFill>
                  <a:schemeClr val="bg1"/>
                </a:solidFill>
                <a:latin typeface="More Sugar" panose="020B0604020202020204" charset="0"/>
              </a:rPr>
              <a:t>Data visualization</a:t>
            </a:r>
            <a:r>
              <a:rPr lang="en-US" sz="2800" dirty="0">
                <a:solidFill>
                  <a:schemeClr val="bg1"/>
                </a:solidFill>
                <a:latin typeface="More Sugar" panose="020B0604020202020204" charset="0"/>
              </a:rPr>
              <a:t> is the graphical representation of data using charts, graphs, and plots to reveal patterns, trends, and insights.</a:t>
            </a:r>
            <a:endParaRPr lang="en-US" sz="2700" dirty="0">
              <a:solidFill>
                <a:schemeClr val="bg1"/>
              </a:solidFill>
              <a:latin typeface="More Sugar" panose="020B0604020202020204" charset="0"/>
              <a:ea typeface="More Sugar"/>
              <a:cs typeface="More Sugar"/>
              <a:sym typeface="More Sugar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885562" y="8191137"/>
            <a:ext cx="4925478" cy="250752"/>
          </a:xfrm>
          <a:custGeom>
            <a:avLst/>
            <a:gdLst/>
            <a:ahLst/>
            <a:cxnLst/>
            <a:rect l="l" t="t" r="r" b="b"/>
            <a:pathLst>
              <a:path w="4925478" h="250752">
                <a:moveTo>
                  <a:pt x="0" y="0"/>
                </a:moveTo>
                <a:lnTo>
                  <a:pt x="4925478" y="0"/>
                </a:lnTo>
                <a:lnTo>
                  <a:pt x="4925478" y="250751"/>
                </a:lnTo>
                <a:lnTo>
                  <a:pt x="0" y="2507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19029" y="5948352"/>
            <a:ext cx="8544171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plot of booking status by meal plan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you're visualizing the relationship between two variables:</a:t>
            </a:r>
          </a:p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Booking status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Categories like "confirmed," "canceled," or "pending."</a:t>
            </a:r>
          </a:p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Meal plan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Types such as "breakfast only," "half board," or "full board."</a:t>
            </a:r>
          </a:p>
        </p:txBody>
      </p:sp>
    </p:spTree>
    <p:extLst>
      <p:ext uri="{BB962C8B-B14F-4D97-AF65-F5344CB8AC3E}">
        <p14:creationId xmlns:p14="http://schemas.microsoft.com/office/powerpoint/2010/main" val="179567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0B5AB3-8C27-4FC8-93C8-786B712B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"/>
            <a:ext cx="8210176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D1B91-92C8-4BBA-ADC9-35926FDD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19500"/>
            <a:ext cx="946244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1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ED13C-DD45-40B4-8B44-17D774625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2476500"/>
            <a:ext cx="6096000" cy="56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8700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4215517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285099" flipV="1">
            <a:off x="1430912" y="3626391"/>
            <a:ext cx="2006389" cy="908347"/>
          </a:xfrm>
          <a:custGeom>
            <a:avLst/>
            <a:gdLst/>
            <a:ahLst/>
            <a:cxnLst/>
            <a:rect l="l" t="t" r="r" b="b"/>
            <a:pathLst>
              <a:path w="2006389" h="908347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19742" y="5397421"/>
            <a:ext cx="9132351" cy="2766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1"/>
              </a:lnSpc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Data analysis is the process of examining, transforming, and interpreting data to extract meaningful insights, identify patterns, and support decision-making. It involves various techniques and tools to analyze raw data, turning it into valuable information that can be used for problem-solving and forecasting.</a:t>
            </a:r>
          </a:p>
        </p:txBody>
      </p:sp>
      <p:sp>
        <p:nvSpPr>
          <p:cNvPr id="7" name="Freeform 7"/>
          <p:cNvSpPr/>
          <p:nvPr/>
        </p:nvSpPr>
        <p:spPr>
          <a:xfrm rot="1393184">
            <a:off x="13189936" y="3291963"/>
            <a:ext cx="3292370" cy="3703074"/>
          </a:xfrm>
          <a:custGeom>
            <a:avLst/>
            <a:gdLst/>
            <a:ahLst/>
            <a:cxnLst/>
            <a:rect l="l" t="t" r="r" b="b"/>
            <a:pathLst>
              <a:path w="3292370" h="3703074">
                <a:moveTo>
                  <a:pt x="0" y="0"/>
                </a:moveTo>
                <a:lnTo>
                  <a:pt x="3292370" y="0"/>
                </a:lnTo>
                <a:lnTo>
                  <a:pt x="3292370" y="3703074"/>
                </a:lnTo>
                <a:lnTo>
                  <a:pt x="0" y="370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5806668"/>
            <a:ext cx="2301103" cy="2356810"/>
          </a:xfrm>
          <a:custGeom>
            <a:avLst/>
            <a:gdLst/>
            <a:ahLst/>
            <a:cxnLst/>
            <a:rect l="l" t="t" r="r" b="b"/>
            <a:pathLst>
              <a:path w="2301103" h="2356810">
                <a:moveTo>
                  <a:pt x="0" y="0"/>
                </a:moveTo>
                <a:lnTo>
                  <a:pt x="2301103" y="0"/>
                </a:lnTo>
                <a:lnTo>
                  <a:pt x="2301103" y="2356809"/>
                </a:lnTo>
                <a:lnTo>
                  <a:pt x="0" y="2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82414" y="1443978"/>
            <a:ext cx="13407009" cy="6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2"/>
              </a:lnSpc>
            </a:pPr>
            <a:r>
              <a:rPr lang="en-US" sz="48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WHAT IS DATA ANALYSIS?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53926" y="3310919"/>
            <a:ext cx="7776791" cy="207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UNDERSTANDING DATA, DRAWING CONCLUSIONS, AND USING THESE INSIGHTS TO MAKE INFORMED DECISIONS.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NISHTHA YADAV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02700" y="3107836"/>
            <a:ext cx="6586419" cy="5105938"/>
          </a:xfrm>
          <a:custGeom>
            <a:avLst/>
            <a:gdLst/>
            <a:ahLst/>
            <a:cxnLst/>
            <a:rect l="l" t="t" r="r" b="b"/>
            <a:pathLst>
              <a:path w="6586419" h="5105938">
                <a:moveTo>
                  <a:pt x="0" y="0"/>
                </a:moveTo>
                <a:lnTo>
                  <a:pt x="6586419" y="0"/>
                </a:lnTo>
                <a:lnTo>
                  <a:pt x="6586419" y="5105938"/>
                </a:lnTo>
                <a:lnTo>
                  <a:pt x="0" y="510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32413" y="2732729"/>
            <a:ext cx="6101364" cy="1220273"/>
          </a:xfrm>
          <a:custGeom>
            <a:avLst/>
            <a:gdLst/>
            <a:ahLst/>
            <a:cxnLst/>
            <a:rect l="l" t="t" r="r" b="b"/>
            <a:pathLst>
              <a:path w="6101364" h="1220273">
                <a:moveTo>
                  <a:pt x="0" y="0"/>
                </a:moveTo>
                <a:lnTo>
                  <a:pt x="6101364" y="0"/>
                </a:lnTo>
                <a:lnTo>
                  <a:pt x="6101364" y="1220273"/>
                </a:lnTo>
                <a:lnTo>
                  <a:pt x="0" y="12202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11469" y="4410809"/>
            <a:ext cx="4846611" cy="969322"/>
          </a:xfrm>
          <a:custGeom>
            <a:avLst/>
            <a:gdLst/>
            <a:ahLst/>
            <a:cxnLst/>
            <a:rect l="l" t="t" r="r" b="b"/>
            <a:pathLst>
              <a:path w="4846611" h="969322">
                <a:moveTo>
                  <a:pt x="0" y="0"/>
                </a:moveTo>
                <a:lnTo>
                  <a:pt x="4846611" y="0"/>
                </a:lnTo>
                <a:lnTo>
                  <a:pt x="4846611" y="969323"/>
                </a:lnTo>
                <a:lnTo>
                  <a:pt x="0" y="969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66917" y="7809920"/>
            <a:ext cx="3757644" cy="751529"/>
          </a:xfrm>
          <a:custGeom>
            <a:avLst/>
            <a:gdLst/>
            <a:ahLst/>
            <a:cxnLst/>
            <a:rect l="l" t="t" r="r" b="b"/>
            <a:pathLst>
              <a:path w="3757644" h="751529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6198" y="7490318"/>
            <a:ext cx="6729839" cy="1345968"/>
          </a:xfrm>
          <a:custGeom>
            <a:avLst/>
            <a:gdLst/>
            <a:ahLst/>
            <a:cxnLst/>
            <a:rect l="l" t="t" r="r" b="b"/>
            <a:pathLst>
              <a:path w="6729839" h="1345968">
                <a:moveTo>
                  <a:pt x="0" y="0"/>
                </a:moveTo>
                <a:lnTo>
                  <a:pt x="6729839" y="0"/>
                </a:lnTo>
                <a:lnTo>
                  <a:pt x="6729839" y="1345968"/>
                </a:lnTo>
                <a:lnTo>
                  <a:pt x="0" y="1345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08225" y="7311388"/>
            <a:ext cx="4750053" cy="950011"/>
          </a:xfrm>
          <a:custGeom>
            <a:avLst/>
            <a:gdLst/>
            <a:ahLst/>
            <a:cxnLst/>
            <a:rect l="l" t="t" r="r" b="b"/>
            <a:pathLst>
              <a:path w="4750053" h="950011">
                <a:moveTo>
                  <a:pt x="0" y="0"/>
                </a:moveTo>
                <a:lnTo>
                  <a:pt x="4750053" y="0"/>
                </a:lnTo>
                <a:lnTo>
                  <a:pt x="4750053" y="950011"/>
                </a:lnTo>
                <a:lnTo>
                  <a:pt x="0" y="9500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87100" y="2732729"/>
            <a:ext cx="4937461" cy="987492"/>
          </a:xfrm>
          <a:custGeom>
            <a:avLst/>
            <a:gdLst/>
            <a:ahLst/>
            <a:cxnLst/>
            <a:rect l="l" t="t" r="r" b="b"/>
            <a:pathLst>
              <a:path w="4937461" h="987492">
                <a:moveTo>
                  <a:pt x="0" y="0"/>
                </a:moveTo>
                <a:lnTo>
                  <a:pt x="4937461" y="0"/>
                </a:lnTo>
                <a:lnTo>
                  <a:pt x="4937461" y="987492"/>
                </a:lnTo>
                <a:lnTo>
                  <a:pt x="0" y="987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39278" y="5798718"/>
            <a:ext cx="4197792" cy="839558"/>
          </a:xfrm>
          <a:custGeom>
            <a:avLst/>
            <a:gdLst/>
            <a:ahLst/>
            <a:cxnLst/>
            <a:rect l="l" t="t" r="r" b="b"/>
            <a:pathLst>
              <a:path w="4197792" h="839558">
                <a:moveTo>
                  <a:pt x="0" y="0"/>
                </a:moveTo>
                <a:lnTo>
                  <a:pt x="4197791" y="0"/>
                </a:lnTo>
                <a:lnTo>
                  <a:pt x="4197791" y="839558"/>
                </a:lnTo>
                <a:lnTo>
                  <a:pt x="0" y="8395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32189" y="5842732"/>
            <a:ext cx="3757644" cy="751529"/>
          </a:xfrm>
          <a:custGeom>
            <a:avLst/>
            <a:gdLst/>
            <a:ahLst/>
            <a:cxnLst/>
            <a:rect l="l" t="t" r="r" b="b"/>
            <a:pathLst>
              <a:path w="3757644" h="751529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556198" y="860303"/>
            <a:ext cx="5409711" cy="1268823"/>
          </a:xfrm>
          <a:custGeom>
            <a:avLst/>
            <a:gdLst/>
            <a:ahLst/>
            <a:cxnLst/>
            <a:rect l="l" t="t" r="r" b="b"/>
            <a:pathLst>
              <a:path w="5409711" h="1268823">
                <a:moveTo>
                  <a:pt x="5409711" y="0"/>
                </a:moveTo>
                <a:lnTo>
                  <a:pt x="0" y="0"/>
                </a:lnTo>
                <a:lnTo>
                  <a:pt x="0" y="1268823"/>
                </a:lnTo>
                <a:lnTo>
                  <a:pt x="5409711" y="1268823"/>
                </a:lnTo>
                <a:lnTo>
                  <a:pt x="540971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2871336" y="860303"/>
            <a:ext cx="5409711" cy="1268823"/>
          </a:xfrm>
          <a:custGeom>
            <a:avLst/>
            <a:gdLst/>
            <a:ahLst/>
            <a:cxnLst/>
            <a:rect l="l" t="t" r="r" b="b"/>
            <a:pathLst>
              <a:path w="5409711" h="1268823">
                <a:moveTo>
                  <a:pt x="5409711" y="0"/>
                </a:moveTo>
                <a:lnTo>
                  <a:pt x="0" y="0"/>
                </a:lnTo>
                <a:lnTo>
                  <a:pt x="0" y="1268823"/>
                </a:lnTo>
                <a:lnTo>
                  <a:pt x="5409711" y="1268823"/>
                </a:lnTo>
                <a:lnTo>
                  <a:pt x="540971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813250" y="2893649"/>
            <a:ext cx="4929616" cy="102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40"/>
              </a:lnSpc>
            </a:pPr>
            <a:r>
              <a:rPr lang="en-US" sz="36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 TRANSFORMATION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33633" y="4684821"/>
            <a:ext cx="5425667" cy="44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0"/>
              </a:lnSpc>
            </a:pPr>
            <a:r>
              <a:rPr lang="en-US" sz="31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MODELING/ANALYSIS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3348814" y="7683915"/>
            <a:ext cx="9535810" cy="98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3"/>
              </a:lnSpc>
            </a:pPr>
            <a:r>
              <a:rPr lang="en-US" sz="3493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EXPLORATORY DATA</a:t>
            </a:r>
          </a:p>
          <a:p>
            <a:pPr algn="r">
              <a:lnSpc>
                <a:spcPts val="3843"/>
              </a:lnSpc>
            </a:pPr>
            <a:r>
              <a:rPr lang="en-US" sz="3493" dirty="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ANALYSIS (EDA)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23444" y="7631688"/>
            <a:ext cx="4929616" cy="5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INTERPRETATION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45526" y="3057437"/>
            <a:ext cx="3913550" cy="36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2"/>
              </a:lnSpc>
            </a:pPr>
            <a:r>
              <a:rPr lang="en-US" sz="262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 COLLECTIONS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7454" y="6040247"/>
            <a:ext cx="4929616" cy="5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 CLEANING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9091" y="990041"/>
            <a:ext cx="7976819" cy="106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75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IMPORTANCE OF DATA ANALYSIS !</a:t>
            </a:r>
          </a:p>
        </p:txBody>
      </p:sp>
      <p:sp>
        <p:nvSpPr>
          <p:cNvPr id="21" name="Freeform 21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95669" y="9452926"/>
            <a:ext cx="4439550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NISHTHA YADAV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877019" y="718907"/>
            <a:ext cx="9158928" cy="2764331"/>
          </a:xfrm>
          <a:custGeom>
            <a:avLst/>
            <a:gdLst/>
            <a:ahLst/>
            <a:cxnLst/>
            <a:rect l="l" t="t" r="r" b="b"/>
            <a:pathLst>
              <a:path w="9158928" h="2764331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864238"/>
            <a:ext cx="273633" cy="2388858"/>
          </a:xfrm>
          <a:custGeom>
            <a:avLst/>
            <a:gdLst/>
            <a:ahLst/>
            <a:cxnLst/>
            <a:rect l="l" t="t" r="r" b="b"/>
            <a:pathLst>
              <a:path w="273633" h="2388858">
                <a:moveTo>
                  <a:pt x="0" y="0"/>
                </a:moveTo>
                <a:lnTo>
                  <a:pt x="273633" y="0"/>
                </a:lnTo>
                <a:lnTo>
                  <a:pt x="273633" y="2388858"/>
                </a:lnTo>
                <a:lnTo>
                  <a:pt x="0" y="238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0811040" y="6392913"/>
            <a:ext cx="273633" cy="2388858"/>
          </a:xfrm>
          <a:custGeom>
            <a:avLst/>
            <a:gdLst/>
            <a:ahLst/>
            <a:cxnLst/>
            <a:rect l="l" t="t" r="r" b="b"/>
            <a:pathLst>
              <a:path w="273633" h="2388858">
                <a:moveTo>
                  <a:pt x="273633" y="0"/>
                </a:moveTo>
                <a:lnTo>
                  <a:pt x="0" y="0"/>
                </a:lnTo>
                <a:lnTo>
                  <a:pt x="0" y="2388858"/>
                </a:lnTo>
                <a:lnTo>
                  <a:pt x="273633" y="2388858"/>
                </a:lnTo>
                <a:lnTo>
                  <a:pt x="2736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44855">
            <a:off x="11889986" y="1951262"/>
            <a:ext cx="5400610" cy="5887524"/>
          </a:xfrm>
          <a:custGeom>
            <a:avLst/>
            <a:gdLst/>
            <a:ahLst/>
            <a:cxnLst/>
            <a:rect l="l" t="t" r="r" b="b"/>
            <a:pathLst>
              <a:path w="5400610" h="5887524">
                <a:moveTo>
                  <a:pt x="0" y="0"/>
                </a:moveTo>
                <a:lnTo>
                  <a:pt x="5400610" y="0"/>
                </a:lnTo>
                <a:lnTo>
                  <a:pt x="5400610" y="5887525"/>
                </a:lnTo>
                <a:lnTo>
                  <a:pt x="0" y="5887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2490" y="1275502"/>
            <a:ext cx="6538721" cy="181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20"/>
              </a:lnSpc>
            </a:pPr>
            <a:r>
              <a:rPr lang="en-US" sz="728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 COLLECTION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9028" y="3573784"/>
            <a:ext cx="6819566" cy="187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7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DATA COLLECTION IS THE PROCESS OF GATHERING, MEASURING, AND ANALYZING INFORMATION TO GAIN INSIGHTS AND MAKE INFORMED DECISIONS.</a:t>
            </a:r>
          </a:p>
        </p:txBody>
      </p:sp>
      <p:sp>
        <p:nvSpPr>
          <p:cNvPr id="9" name="Freeform 9"/>
          <p:cNvSpPr/>
          <p:nvPr/>
        </p:nvSpPr>
        <p:spPr>
          <a:xfrm>
            <a:off x="5885562" y="8191137"/>
            <a:ext cx="4925478" cy="250752"/>
          </a:xfrm>
          <a:custGeom>
            <a:avLst/>
            <a:gdLst/>
            <a:ahLst/>
            <a:cxnLst/>
            <a:rect l="l" t="t" r="r" b="b"/>
            <a:pathLst>
              <a:path w="4925478" h="250752">
                <a:moveTo>
                  <a:pt x="0" y="0"/>
                </a:moveTo>
                <a:lnTo>
                  <a:pt x="4925478" y="0"/>
                </a:lnTo>
                <a:lnTo>
                  <a:pt x="4925478" y="250751"/>
                </a:lnTo>
                <a:lnTo>
                  <a:pt x="0" y="2507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19028" y="5948351"/>
            <a:ext cx="4342325" cy="326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8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GUEST DETAILS: .</a:t>
            </a:r>
          </a:p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8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BOOKING INFORMATION: .</a:t>
            </a:r>
          </a:p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8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PREFERENCES: </a:t>
            </a:r>
          </a:p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8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FEEDBACK: </a:t>
            </a:r>
          </a:p>
          <a:p>
            <a:pPr algn="ctr">
              <a:lnSpc>
                <a:spcPts val="4273"/>
              </a:lnSpc>
              <a:spcBef>
                <a:spcPct val="0"/>
              </a:spcBef>
            </a:pPr>
            <a:r>
              <a:rPr lang="en-US" sz="388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USAGE DATA: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8349" y="0"/>
            <a:ext cx="18436349" cy="10210014"/>
          </a:xfrm>
          <a:custGeom>
            <a:avLst/>
            <a:gdLst/>
            <a:ahLst/>
            <a:cxnLst/>
            <a:rect l="l" t="t" r="r" b="b"/>
            <a:pathLst>
              <a:path w="18436349" h="10210014">
                <a:moveTo>
                  <a:pt x="0" y="0"/>
                </a:moveTo>
                <a:lnTo>
                  <a:pt x="18436349" y="0"/>
                </a:lnTo>
                <a:lnTo>
                  <a:pt x="18436349" y="10210014"/>
                </a:lnTo>
                <a:lnTo>
                  <a:pt x="0" y="10210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7" r="-127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22700" y="1220851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446961" y="1220851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17660" y="4668976"/>
            <a:ext cx="715571" cy="3896675"/>
          </a:xfrm>
          <a:custGeom>
            <a:avLst/>
            <a:gdLst/>
            <a:ahLst/>
            <a:cxnLst/>
            <a:rect l="l" t="t" r="r" b="b"/>
            <a:pathLst>
              <a:path w="715571" h="3896675">
                <a:moveTo>
                  <a:pt x="0" y="0"/>
                </a:moveTo>
                <a:lnTo>
                  <a:pt x="715571" y="0"/>
                </a:lnTo>
                <a:lnTo>
                  <a:pt x="715571" y="3896675"/>
                </a:lnTo>
                <a:lnTo>
                  <a:pt x="0" y="38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854769" y="4668976"/>
            <a:ext cx="715571" cy="3896675"/>
          </a:xfrm>
          <a:custGeom>
            <a:avLst/>
            <a:gdLst/>
            <a:ahLst/>
            <a:cxnLst/>
            <a:rect l="l" t="t" r="r" b="b"/>
            <a:pathLst>
              <a:path w="715571" h="3896675">
                <a:moveTo>
                  <a:pt x="715571" y="0"/>
                </a:moveTo>
                <a:lnTo>
                  <a:pt x="0" y="0"/>
                </a:lnTo>
                <a:lnTo>
                  <a:pt x="0" y="3896675"/>
                </a:lnTo>
                <a:lnTo>
                  <a:pt x="715571" y="3896675"/>
                </a:lnTo>
                <a:lnTo>
                  <a:pt x="715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6198" y="4545151"/>
            <a:ext cx="13642247" cy="5083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US" sz="27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REMOVE DUPLICATES: </a:t>
            </a:r>
          </a:p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US" sz="27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HANDLE MISSING VALUES: </a:t>
            </a:r>
          </a:p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US" sz="27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CORRECT ERRORS: </a:t>
            </a:r>
          </a:p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US" sz="27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STANDARDIZE DATA: </a:t>
            </a:r>
          </a:p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US" sz="27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VALIDATE DATA: </a:t>
            </a:r>
          </a:p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US" sz="27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FILTER OUTLIERS: </a:t>
            </a:r>
          </a:p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US" sz="278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REMOVE IRRELEVANT DATA: </a:t>
            </a:r>
          </a:p>
          <a:p>
            <a:pPr marL="581755" lvl="1" indent="-290878" algn="ctr">
              <a:lnSpc>
                <a:spcPts val="4419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VERIFY DATA TYPES: </a:t>
            </a:r>
          </a:p>
          <a:p>
            <a:pPr algn="ctr">
              <a:lnSpc>
                <a:spcPts val="4419"/>
              </a:lnSpc>
            </a:pPr>
            <a:endParaRPr lang="en-US" sz="2694">
              <a:solidFill>
                <a:srgbClr val="FFFFFF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01590" y="1516157"/>
            <a:ext cx="6957731" cy="90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88"/>
              </a:lnSpc>
            </a:pPr>
            <a:r>
              <a:rPr lang="en-US" sz="6353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DATA CLEANING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738" y="2907002"/>
            <a:ext cx="17112684" cy="118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4030" spc="-120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Data cleaning is the process of identifying, correcting, and removing inaccurate, incomplete, or irrelevant data from datasets.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A0B14-6A1A-49FC-95B6-73DF7194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7045104" cy="613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A9240-AFF5-4512-8550-E3EDC6B6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510" y="9525"/>
            <a:ext cx="1150249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22700" y="1220851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446961" y="1220851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17660" y="4668976"/>
            <a:ext cx="715571" cy="3896675"/>
          </a:xfrm>
          <a:custGeom>
            <a:avLst/>
            <a:gdLst/>
            <a:ahLst/>
            <a:cxnLst/>
            <a:rect l="l" t="t" r="r" b="b"/>
            <a:pathLst>
              <a:path w="715571" h="3896675">
                <a:moveTo>
                  <a:pt x="0" y="0"/>
                </a:moveTo>
                <a:lnTo>
                  <a:pt x="715571" y="0"/>
                </a:lnTo>
                <a:lnTo>
                  <a:pt x="715571" y="3896675"/>
                </a:lnTo>
                <a:lnTo>
                  <a:pt x="0" y="38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854769" y="4668976"/>
            <a:ext cx="715571" cy="3896675"/>
          </a:xfrm>
          <a:custGeom>
            <a:avLst/>
            <a:gdLst/>
            <a:ahLst/>
            <a:cxnLst/>
            <a:rect l="l" t="t" r="r" b="b"/>
            <a:pathLst>
              <a:path w="715571" h="3896675">
                <a:moveTo>
                  <a:pt x="715571" y="0"/>
                </a:moveTo>
                <a:lnTo>
                  <a:pt x="0" y="0"/>
                </a:lnTo>
                <a:lnTo>
                  <a:pt x="0" y="3896675"/>
                </a:lnTo>
                <a:lnTo>
                  <a:pt x="715571" y="3896675"/>
                </a:lnTo>
                <a:lnTo>
                  <a:pt x="7155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6198" y="4545151"/>
            <a:ext cx="13642247" cy="457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IN" sz="2800" dirty="0">
                <a:solidFill>
                  <a:schemeClr val="bg1"/>
                </a:solidFill>
                <a:latin typeface="More Sugar" panose="020B0604020202020204" charset="0"/>
              </a:rPr>
              <a:t>Understand data structure</a:t>
            </a:r>
          </a:p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More Sugar" panose="020B0604020202020204" charset="0"/>
              </a:rPr>
              <a:t>Handle missing values</a:t>
            </a:r>
            <a:r>
              <a:rPr lang="en-IN" sz="2800" dirty="0">
                <a:solidFill>
                  <a:schemeClr val="bg1"/>
                </a:solidFill>
                <a:latin typeface="More Sugar" panose="020B0604020202020204" charset="0"/>
              </a:rPr>
              <a:t>:</a:t>
            </a:r>
            <a:endParaRPr lang="en-US" sz="2785" dirty="0">
              <a:solidFill>
                <a:schemeClr val="bg1"/>
              </a:solidFill>
              <a:latin typeface="More Sugar" panose="020B0604020202020204" charset="0"/>
              <a:ea typeface="More Sugar"/>
              <a:cs typeface="More Sugar"/>
              <a:sym typeface="More Sugar"/>
            </a:endParaRPr>
          </a:p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More Sugar" panose="020B0604020202020204" charset="0"/>
              </a:rPr>
              <a:t>Univariate analysis</a:t>
            </a:r>
            <a:r>
              <a:rPr lang="en-IN" sz="2800" dirty="0">
                <a:solidFill>
                  <a:schemeClr val="bg1"/>
                </a:solidFill>
                <a:latin typeface="More Sugar" panose="020B0604020202020204" charset="0"/>
              </a:rPr>
              <a:t>:</a:t>
            </a:r>
          </a:p>
          <a:p>
            <a:pPr marL="601397" lvl="1" indent="-300698" algn="ctr">
              <a:lnSpc>
                <a:spcPts val="4568"/>
              </a:lnSpc>
              <a:buFont typeface="Arial"/>
              <a:buChar char="•"/>
            </a:pPr>
            <a:r>
              <a:rPr lang="en-IN" sz="2800" dirty="0">
                <a:solidFill>
                  <a:schemeClr val="bg1"/>
                </a:solidFill>
                <a:latin typeface="More Sugar" panose="020B0604020202020204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latin typeface="More Sugar" panose="020B0604020202020204" charset="0"/>
              </a:rPr>
              <a:t>Bivariate analysis</a:t>
            </a:r>
            <a:r>
              <a:rPr lang="en-IN" sz="2800" dirty="0">
                <a:solidFill>
                  <a:schemeClr val="bg1"/>
                </a:solidFill>
                <a:latin typeface="More Sugar" panose="020B0604020202020204" charset="0"/>
              </a:rPr>
              <a:t>:</a:t>
            </a:r>
            <a:endParaRPr lang="en-US" sz="2785" dirty="0">
              <a:solidFill>
                <a:schemeClr val="bg1"/>
              </a:solidFill>
              <a:latin typeface="More Sugar" panose="020B0604020202020204" charset="0"/>
              <a:ea typeface="More Sugar"/>
              <a:cs typeface="More Sugar"/>
              <a:sym typeface="More Sugar"/>
            </a:endParaRPr>
          </a:p>
          <a:p>
            <a:pPr marL="581755" lvl="1" indent="-290878" algn="ctr">
              <a:lnSpc>
                <a:spcPts val="4419"/>
              </a:lnSpc>
              <a:buFont typeface="Arial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More Sugar" panose="020B0604020202020204" charset="0"/>
              </a:rPr>
              <a:t>Multivariate analysis</a:t>
            </a:r>
            <a:r>
              <a:rPr lang="en-IN" sz="2800" dirty="0">
                <a:solidFill>
                  <a:schemeClr val="bg1"/>
                </a:solidFill>
                <a:latin typeface="More Sugar" panose="020B0604020202020204" charset="0"/>
              </a:rPr>
              <a:t>:</a:t>
            </a:r>
          </a:p>
          <a:p>
            <a:pPr marL="581755" lvl="1" indent="-290878" algn="ctr">
              <a:lnSpc>
                <a:spcPts val="4419"/>
              </a:lnSpc>
              <a:buFont typeface="Arial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More Sugar" panose="020B0604020202020204" charset="0"/>
              </a:rPr>
              <a:t>Outlier detection</a:t>
            </a:r>
            <a:r>
              <a:rPr lang="en-IN" sz="2800" dirty="0">
                <a:solidFill>
                  <a:schemeClr val="bg1"/>
                </a:solidFill>
                <a:latin typeface="More Sugar" panose="020B0604020202020204" charset="0"/>
              </a:rPr>
              <a:t>:</a:t>
            </a:r>
          </a:p>
          <a:p>
            <a:pPr marL="581755" lvl="1" indent="-290878" algn="ctr">
              <a:lnSpc>
                <a:spcPts val="4419"/>
              </a:lnSpc>
              <a:buFont typeface="Arial"/>
              <a:buChar char="•"/>
            </a:pPr>
            <a:r>
              <a:rPr lang="en-IN" sz="2800" b="1" dirty="0">
                <a:solidFill>
                  <a:schemeClr val="bg1"/>
                </a:solidFill>
                <a:latin typeface="More Sugar" panose="020B0604020202020204" charset="0"/>
              </a:rPr>
              <a:t>Data visualization</a:t>
            </a:r>
            <a:r>
              <a:rPr lang="en-IN" sz="2800" dirty="0">
                <a:solidFill>
                  <a:schemeClr val="bg1"/>
                </a:solidFill>
                <a:latin typeface="More Sugar" panose="020B0604020202020204" charset="0"/>
              </a:rPr>
              <a:t>:</a:t>
            </a:r>
          </a:p>
          <a:p>
            <a:pPr marL="581755" lvl="1" indent="-290878" algn="ctr">
              <a:lnSpc>
                <a:spcPts val="4419"/>
              </a:lnSpc>
              <a:buFont typeface="Arial"/>
              <a:buChar char="•"/>
            </a:pPr>
            <a:r>
              <a:rPr lang="en-IN" sz="2800" dirty="0">
                <a:solidFill>
                  <a:schemeClr val="bg1"/>
                </a:solidFill>
                <a:latin typeface="More Sugar" panose="020B0604020202020204" charset="0"/>
              </a:rPr>
              <a:t>Summary statistics</a:t>
            </a:r>
            <a:endParaRPr lang="en-US" sz="2694" dirty="0">
              <a:solidFill>
                <a:schemeClr val="bg1"/>
              </a:solidFill>
              <a:latin typeface="More Sugar" panose="020B0604020202020204" charset="0"/>
              <a:ea typeface="More Sugar"/>
              <a:cs typeface="More Sugar"/>
              <a:sym typeface="More Sugar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824812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83095" y="9401600"/>
            <a:ext cx="1918053" cy="383611"/>
          </a:xfrm>
          <a:custGeom>
            <a:avLst/>
            <a:gdLst/>
            <a:ahLst/>
            <a:cxnLst/>
            <a:rect l="l" t="t" r="r" b="b"/>
            <a:pathLst>
              <a:path w="1918053" h="383611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01590" y="1516157"/>
            <a:ext cx="6957731" cy="90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88"/>
              </a:lnSpc>
            </a:pPr>
            <a:r>
              <a:rPr lang="en-US" sz="6353" dirty="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EDA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738" y="2907002"/>
            <a:ext cx="17112684" cy="1131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4400" b="1" dirty="0">
                <a:solidFill>
                  <a:schemeClr val="bg1"/>
                </a:solidFill>
              </a:rPr>
              <a:t>Exploratory Data Analysis (EDA)</a:t>
            </a:r>
            <a:r>
              <a:rPr lang="en-US" sz="4400" dirty="0">
                <a:solidFill>
                  <a:schemeClr val="bg1"/>
                </a:solidFill>
              </a:rPr>
              <a:t> is the process of summarizing, visualizing, and analyzing datasets to uncover patterns, trends, and insights.</a:t>
            </a:r>
            <a:endParaRPr lang="en-US" sz="4030" spc="-12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  <p:extLst>
      <p:ext uri="{BB962C8B-B14F-4D97-AF65-F5344CB8AC3E}">
        <p14:creationId xmlns:p14="http://schemas.microsoft.com/office/powerpoint/2010/main" val="10077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0264B8-3D0A-494B-B50B-D3A082C2D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7" y="132652"/>
            <a:ext cx="9030960" cy="500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92E55-F86A-4216-A9B6-104EBCB76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0" y="5129212"/>
            <a:ext cx="5425699" cy="201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0D550-80F5-4C4C-AF36-91965C17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24" y="7140569"/>
            <a:ext cx="5277587" cy="2848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ECB55-0A82-48CF-A46A-63C1E4D72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677400" y="723899"/>
            <a:ext cx="8339153" cy="5283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1EFBF0-3BB7-42EE-922D-B65C26CC24C2}"/>
              </a:ext>
            </a:extLst>
          </p:cNvPr>
          <p:cNvSpPr txBox="1"/>
          <p:nvPr/>
        </p:nvSpPr>
        <p:spPr>
          <a:xfrm>
            <a:off x="9906000" y="876300"/>
            <a:ext cx="79403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Summary statistics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are numerical values that provide a quick overview of a dataset, helping to describe its main features. Key metrics include:</a:t>
            </a:r>
          </a:p>
          <a:p>
            <a:r>
              <a:rPr lang="en-US" sz="28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Mean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: Average value.</a:t>
            </a:r>
          </a:p>
          <a:p>
            <a:r>
              <a:rPr lang="en-US" sz="28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Median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: Middle value.</a:t>
            </a:r>
          </a:p>
          <a:p>
            <a:r>
              <a:rPr lang="en-US" sz="28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Mode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: Most frequent value.</a:t>
            </a:r>
          </a:p>
          <a:p>
            <a:r>
              <a:rPr lang="en-US" sz="28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Standard deviation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: Measure of data spread.</a:t>
            </a:r>
          </a:p>
          <a:p>
            <a:r>
              <a:rPr lang="en-US" sz="28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Range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: Difference between the highest and lowest values.</a:t>
            </a:r>
          </a:p>
          <a:p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</a:rPr>
              <a:t>These statistics help summarize and understand data distribution and variability.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F3CCA-8C0B-4E06-B326-52A295DB48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38600" y="0"/>
            <a:ext cx="1944001" cy="1521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C3CA55-63D1-415F-9255-619918D5BA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6230601" y="6403659"/>
            <a:ext cx="1481426" cy="28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0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408</Words>
  <Application>Microsoft Office PowerPoint</Application>
  <PresentationFormat>Custom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Book</vt:lpstr>
      <vt:lpstr>More Sugar</vt:lpstr>
      <vt:lpstr>Canva Sans Bold</vt:lpstr>
      <vt:lpstr>More Sugar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"Data Analysis of Hotel Reservations Classification"</dc:title>
  <dc:creator>Nishtha Yadav</dc:creator>
  <cp:lastModifiedBy>User</cp:lastModifiedBy>
  <cp:revision>4</cp:revision>
  <dcterms:created xsi:type="dcterms:W3CDTF">2006-08-16T00:00:00Z</dcterms:created>
  <dcterms:modified xsi:type="dcterms:W3CDTF">2024-11-29T12:20:11Z</dcterms:modified>
  <dc:identifier>DAGXNTuPPG8</dc:identifier>
</cp:coreProperties>
</file>